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9" r:id="rId5"/>
    <p:sldId id="262" r:id="rId6"/>
    <p:sldId id="267" r:id="rId7"/>
    <p:sldId id="268" r:id="rId8"/>
    <p:sldId id="271" r:id="rId9"/>
    <p:sldId id="269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9" autoAdjust="0"/>
    <p:restoredTop sz="94660"/>
  </p:normalViewPr>
  <p:slideViewPr>
    <p:cSldViewPr snapToObjects="1">
      <p:cViewPr>
        <p:scale>
          <a:sx n="75" d="100"/>
          <a:sy n="75" d="100"/>
        </p:scale>
        <p:origin x="2178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98229-FF26-E14D-B5E9-D3E9452A3E64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8BAAA-71EA-F74B-B309-742C54F41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2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6815-CD5A-AB4A-A6F8-8B229AE40A0D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9266D-9BD1-2F41-BFEF-0C8FB84ED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1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2735E-9FED-4DA0-881D-B8B822437E77}" type="slidenum">
              <a:rPr lang="et-EE" smtClean="0">
                <a:solidFill>
                  <a:prstClr val="black"/>
                </a:solidFill>
              </a:rPr>
              <a:pPr/>
              <a:t>9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9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FDC-34A5-374F-BE83-A989E835A2EE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3E85-771F-9B4D-8B1E-316436860A59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0A52-5051-EE4B-9BBB-8DFAF1F2BB91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2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3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30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4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616-5C51-B243-8EEE-468D830A12FE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7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86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8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CE10-DD6F-7A4F-B325-C191780D9E79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277-4702-3648-BE4C-5EB3B041BEA9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D2FA-C80A-EB4D-AF36-8264FD1D4780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EF-A999-204E-8CB6-363FD8DCA1BE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690C-6AFE-C44F-AC1A-670CDE39E5E8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5F3F-F6B9-9E48-95BD-E5058C4D249E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3FBA-A8F2-6444-933A-86778C1D85D2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DA8F-ED05-564D-8297-DEABDA06C5F6}" type="datetime1">
              <a:rPr lang="cs-CZ" smtClean="0"/>
              <a:pPr/>
              <a:t>23.3.2017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143B-D348-044F-814E-D7115BB2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1E367C-B6AE-4B27-B8D5-5FA62C29EC2D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 defTabSz="914400"/>
              <a:t>23.03.2017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BDD6E2-B50D-490F-B975-4622554F8E7B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62400"/>
            <a:ext cx="7772400" cy="914400"/>
          </a:xfrm>
          <a:solidFill>
            <a:schemeClr val="bg1">
              <a:alpha val="53000"/>
            </a:schemeClr>
          </a:solidFill>
        </p:spPr>
        <p:txBody>
          <a:bodyPr/>
          <a:lstStyle/>
          <a:p>
            <a:r>
              <a:rPr lang="en-US" dirty="0" smtClean="0"/>
              <a:t>LAPS LÄHISUHTEVÄGIVALLAS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“LÄBI LAPSE SILMADE”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562600"/>
            <a:ext cx="5181600" cy="68580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ANNE DANIEL-KARLSEN</a:t>
            </a:r>
          </a:p>
          <a:p>
            <a:pPr algn="ctr"/>
            <a:r>
              <a:rPr lang="en-US" dirty="0" smtClean="0"/>
              <a:t>LASTEPSÜHHIAATER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" y="153989"/>
            <a:ext cx="9133530" cy="67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28" y="0"/>
            <a:ext cx="5056026" cy="6741368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6951447" y="5724987"/>
            <a:ext cx="1905003" cy="4616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TÄNAN!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8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sz="3111" b="1" dirty="0" smtClean="0"/>
              <a:t>Keegi ei suuda meile nii palju haiget teha kui meie vanemad – sest nad on meile olulised ja tähtsad.</a:t>
            </a:r>
            <a:r>
              <a:rPr lang="cs-CZ" sz="3111" b="1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r>
              <a:rPr lang="cs-CZ" sz="9600" dirty="0" smtClean="0"/>
              <a:t>Kui lastega paaril esineb lähisuhtevägivalda, mõjutab see </a:t>
            </a:r>
            <a:r>
              <a:rPr lang="cs-CZ" sz="9600" b="1" dirty="0" smtClean="0"/>
              <a:t>ALATI</a:t>
            </a:r>
            <a:r>
              <a:rPr lang="cs-CZ" sz="9600" dirty="0" smtClean="0"/>
              <a:t> ka peres olevaid lapsi, isegi siis, kui lastele enestele otsest vägivalda ei tehta. </a:t>
            </a:r>
          </a:p>
          <a:p>
            <a:endParaRPr lang="nb-NO" sz="9600" dirty="0" smtClean="0"/>
          </a:p>
          <a:p>
            <a:r>
              <a:rPr lang="nb-NO" sz="9600" dirty="0" err="1" smtClean="0"/>
              <a:t>Turvalisuseuuring</a:t>
            </a:r>
            <a:r>
              <a:rPr lang="nb-NO" sz="9600" dirty="0" smtClean="0"/>
              <a:t> </a:t>
            </a:r>
            <a:r>
              <a:rPr lang="nb-NO" sz="9600" dirty="0" err="1" smtClean="0"/>
              <a:t>ütleb</a:t>
            </a:r>
            <a:r>
              <a:rPr lang="nb-NO" sz="9600" dirty="0" smtClean="0"/>
              <a:t>, et </a:t>
            </a:r>
            <a:r>
              <a:rPr lang="nb-NO" sz="9600" dirty="0" err="1" smtClean="0"/>
              <a:t>alaealistest</a:t>
            </a:r>
            <a:r>
              <a:rPr lang="nb-NO" sz="9600" dirty="0" smtClean="0"/>
              <a:t> </a:t>
            </a:r>
            <a:r>
              <a:rPr lang="nb-NO" sz="9600" dirty="0" err="1" smtClean="0"/>
              <a:t>lastest</a:t>
            </a:r>
            <a:r>
              <a:rPr lang="nb-NO" sz="9600" dirty="0" smtClean="0"/>
              <a:t> </a:t>
            </a:r>
            <a:r>
              <a:rPr lang="nb-NO" sz="9600" dirty="0" err="1" smtClean="0"/>
              <a:t>viibis</a:t>
            </a:r>
            <a:r>
              <a:rPr lang="nb-NO" sz="9600" dirty="0" smtClean="0"/>
              <a:t> 40 % </a:t>
            </a:r>
            <a:r>
              <a:rPr lang="nb-NO" sz="9600" dirty="0" err="1" smtClean="0"/>
              <a:t>vanemate</a:t>
            </a:r>
            <a:r>
              <a:rPr lang="nb-NO" sz="9600" dirty="0" smtClean="0"/>
              <a:t> </a:t>
            </a:r>
            <a:r>
              <a:rPr lang="nb-NO" sz="9600" dirty="0" err="1" smtClean="0"/>
              <a:t>vahelise</a:t>
            </a:r>
            <a:r>
              <a:rPr lang="nb-NO" sz="9600" dirty="0" smtClean="0"/>
              <a:t> </a:t>
            </a:r>
            <a:r>
              <a:rPr lang="nb-NO" sz="9600" dirty="0" err="1" smtClean="0"/>
              <a:t>vägivallajuhtumite</a:t>
            </a:r>
            <a:r>
              <a:rPr lang="nb-NO" sz="9600" dirty="0" smtClean="0"/>
              <a:t> </a:t>
            </a:r>
            <a:r>
              <a:rPr lang="nb-NO" sz="9600" dirty="0" err="1" smtClean="0"/>
              <a:t>juures</a:t>
            </a:r>
            <a:endParaRPr lang="nb-NO" sz="9600" dirty="0" smtClean="0"/>
          </a:p>
          <a:p>
            <a:r>
              <a:rPr lang="nb-NO" sz="9600" dirty="0" err="1" smtClean="0"/>
              <a:t>Politseistatistika</a:t>
            </a:r>
            <a:r>
              <a:rPr lang="nb-NO" sz="9600" dirty="0" smtClean="0"/>
              <a:t> </a:t>
            </a:r>
            <a:r>
              <a:rPr lang="nb-NO" sz="9600" dirty="0" err="1" smtClean="0"/>
              <a:t>väidab</a:t>
            </a:r>
            <a:r>
              <a:rPr lang="nb-NO" sz="9600" dirty="0" smtClean="0"/>
              <a:t>, et 40 % </a:t>
            </a:r>
            <a:r>
              <a:rPr lang="nb-NO" sz="9600" dirty="0" err="1" smtClean="0"/>
              <a:t>vägivaldses</a:t>
            </a:r>
            <a:r>
              <a:rPr lang="nb-NO" sz="9600" dirty="0" smtClean="0"/>
              <a:t> </a:t>
            </a:r>
            <a:r>
              <a:rPr lang="nb-NO" sz="9600" dirty="0" err="1" smtClean="0"/>
              <a:t>peres</a:t>
            </a:r>
            <a:r>
              <a:rPr lang="nb-NO" sz="9600" dirty="0" smtClean="0"/>
              <a:t> </a:t>
            </a:r>
            <a:r>
              <a:rPr lang="nb-NO" sz="9600" dirty="0" err="1" smtClean="0"/>
              <a:t>kasvavatest</a:t>
            </a:r>
            <a:r>
              <a:rPr lang="nb-NO" sz="9600" dirty="0" smtClean="0"/>
              <a:t> </a:t>
            </a:r>
            <a:r>
              <a:rPr lang="nb-NO" sz="9600" dirty="0" err="1" smtClean="0"/>
              <a:t>lastest</a:t>
            </a:r>
            <a:r>
              <a:rPr lang="nb-NO" sz="9600" dirty="0" smtClean="0"/>
              <a:t> </a:t>
            </a:r>
            <a:r>
              <a:rPr lang="nb-NO" sz="9600" dirty="0" err="1" smtClean="0"/>
              <a:t>on</a:t>
            </a:r>
            <a:r>
              <a:rPr lang="nb-NO" sz="9600" dirty="0" smtClean="0"/>
              <a:t> </a:t>
            </a:r>
            <a:r>
              <a:rPr lang="nb-NO" sz="9600" dirty="0" err="1" smtClean="0"/>
              <a:t>näinud</a:t>
            </a:r>
            <a:r>
              <a:rPr lang="nb-NO" sz="9600" dirty="0" smtClean="0"/>
              <a:t>, </a:t>
            </a:r>
            <a:r>
              <a:rPr lang="nb-NO" sz="9600" dirty="0" err="1" smtClean="0"/>
              <a:t>kuidas</a:t>
            </a:r>
            <a:r>
              <a:rPr lang="nb-NO" sz="9600" dirty="0" smtClean="0"/>
              <a:t> </a:t>
            </a:r>
            <a:r>
              <a:rPr lang="nb-NO" sz="9600" dirty="0" err="1" smtClean="0"/>
              <a:t>emale</a:t>
            </a:r>
            <a:r>
              <a:rPr lang="nb-NO" sz="9600" dirty="0" smtClean="0"/>
              <a:t> </a:t>
            </a:r>
            <a:r>
              <a:rPr lang="nb-NO" sz="9600" dirty="0" err="1" smtClean="0"/>
              <a:t>tekitati</a:t>
            </a:r>
            <a:r>
              <a:rPr lang="nb-NO" sz="9600" dirty="0" smtClean="0"/>
              <a:t> </a:t>
            </a:r>
            <a:r>
              <a:rPr lang="nb-NO" sz="9600" dirty="0" err="1" smtClean="0"/>
              <a:t>kehavigastusi</a:t>
            </a:r>
            <a:endParaRPr lang="cs-CZ" sz="9600" dirty="0" smtClean="0"/>
          </a:p>
          <a:p>
            <a:endParaRPr lang="cs-CZ" sz="9600" dirty="0" smtClean="0"/>
          </a:p>
          <a:p>
            <a:r>
              <a:rPr lang="cs-CZ" sz="9600" dirty="0" smtClean="0"/>
              <a:t>Need lapsed </a:t>
            </a:r>
            <a:r>
              <a:rPr lang="nb-NO" sz="9600" i="1" dirty="0" smtClean="0"/>
              <a:t>– ”</a:t>
            </a:r>
            <a:r>
              <a:rPr lang="nb-NO" sz="9600" i="1" dirty="0" err="1" smtClean="0"/>
              <a:t>unustatud</a:t>
            </a:r>
            <a:r>
              <a:rPr lang="nb-NO" sz="9600" i="1" dirty="0" smtClean="0"/>
              <a:t> </a:t>
            </a:r>
            <a:r>
              <a:rPr lang="nb-NO" sz="9600" i="1" dirty="0" err="1" smtClean="0"/>
              <a:t>ohvrid“-</a:t>
            </a:r>
            <a:r>
              <a:rPr lang="nb-NO" sz="9600" i="1" dirty="0" smtClean="0"/>
              <a:t> </a:t>
            </a:r>
            <a:r>
              <a:rPr lang="nb-NO" sz="9600" dirty="0" smtClean="0"/>
              <a:t>pole </a:t>
            </a:r>
            <a:r>
              <a:rPr lang="nb-NO" sz="9600" dirty="0" err="1" smtClean="0"/>
              <a:t>mõjutatud</a:t>
            </a:r>
            <a:r>
              <a:rPr lang="nb-NO" sz="9600" dirty="0" smtClean="0"/>
              <a:t> </a:t>
            </a:r>
            <a:r>
              <a:rPr lang="nb-NO" sz="9600" dirty="0" err="1" smtClean="0"/>
              <a:t>ainult</a:t>
            </a:r>
            <a:r>
              <a:rPr lang="nb-NO" sz="9600" dirty="0" smtClean="0"/>
              <a:t> </a:t>
            </a:r>
            <a:r>
              <a:rPr lang="nb-NO" sz="9600" dirty="0" err="1" smtClean="0"/>
              <a:t>otseselt</a:t>
            </a:r>
            <a:r>
              <a:rPr lang="nb-NO" sz="9600" dirty="0" smtClean="0"/>
              <a:t> </a:t>
            </a:r>
            <a:r>
              <a:rPr lang="nb-NO" sz="9600" dirty="0" err="1" smtClean="0"/>
              <a:t>kuritarvitamise</a:t>
            </a:r>
            <a:r>
              <a:rPr lang="nb-NO" sz="9600" dirty="0" smtClean="0"/>
              <a:t> </a:t>
            </a:r>
            <a:r>
              <a:rPr lang="nb-NO" sz="9600" b="1" dirty="0" err="1" smtClean="0"/>
              <a:t>pealtnägemisest</a:t>
            </a:r>
            <a:r>
              <a:rPr lang="nb-NO" sz="9600" dirty="0" smtClean="0"/>
              <a:t>, vaid ka </a:t>
            </a:r>
            <a:r>
              <a:rPr lang="nb-NO" sz="9600" dirty="0" err="1" smtClean="0"/>
              <a:t>sellest</a:t>
            </a:r>
            <a:r>
              <a:rPr lang="nb-NO" sz="9600" dirty="0" smtClean="0"/>
              <a:t>, et </a:t>
            </a:r>
            <a:r>
              <a:rPr lang="nb-NO" sz="9600" b="1" dirty="0" err="1" smtClean="0"/>
              <a:t>nad</a:t>
            </a:r>
            <a:r>
              <a:rPr lang="nb-NO" sz="9600" b="1" dirty="0" smtClean="0"/>
              <a:t> </a:t>
            </a:r>
            <a:r>
              <a:rPr lang="nb-NO" sz="9600" b="1" dirty="0" err="1" smtClean="0"/>
              <a:t>elavad</a:t>
            </a:r>
            <a:r>
              <a:rPr lang="nb-NO" sz="9600" b="1" dirty="0" smtClean="0"/>
              <a:t> </a:t>
            </a:r>
            <a:r>
              <a:rPr lang="nb-NO" sz="9600" b="1" dirty="0" err="1" smtClean="0"/>
              <a:t>keskkonnas</a:t>
            </a:r>
            <a:r>
              <a:rPr lang="nb-NO" sz="9600" dirty="0" smtClean="0"/>
              <a:t>, kus </a:t>
            </a:r>
            <a:r>
              <a:rPr lang="nb-NO" sz="9600" dirty="0" err="1" smtClean="0"/>
              <a:t>tavaliselt</a:t>
            </a:r>
            <a:r>
              <a:rPr lang="nb-NO" sz="9600" dirty="0" smtClean="0"/>
              <a:t> </a:t>
            </a:r>
            <a:r>
              <a:rPr lang="nb-NO" sz="9600" dirty="0" err="1" smtClean="0"/>
              <a:t>nende</a:t>
            </a:r>
            <a:r>
              <a:rPr lang="nb-NO" sz="9600" dirty="0" smtClean="0"/>
              <a:t> </a:t>
            </a:r>
            <a:r>
              <a:rPr lang="nb-NO" sz="9600" dirty="0" err="1" smtClean="0"/>
              <a:t>ema</a:t>
            </a:r>
            <a:r>
              <a:rPr lang="nb-NO" sz="9600" dirty="0" smtClean="0"/>
              <a:t> </a:t>
            </a:r>
            <a:r>
              <a:rPr lang="nb-NO" sz="9600" b="1" dirty="0" err="1" smtClean="0"/>
              <a:t>pidevalt</a:t>
            </a:r>
            <a:r>
              <a:rPr lang="nb-NO" sz="9600" b="1" dirty="0" smtClean="0"/>
              <a:t> </a:t>
            </a:r>
            <a:r>
              <a:rPr lang="nb-NO" sz="9600" b="1" dirty="0" err="1" smtClean="0"/>
              <a:t>kuritarvitatakse</a:t>
            </a:r>
            <a:r>
              <a:rPr lang="nb-NO" sz="9600" dirty="0" smtClean="0"/>
              <a:t>.</a:t>
            </a:r>
          </a:p>
          <a:p>
            <a:pPr>
              <a:buNone/>
            </a:pPr>
            <a:r>
              <a:rPr lang="nb-NO" sz="9600" dirty="0" smtClean="0"/>
              <a:t>                                8-aastase </a:t>
            </a:r>
            <a:r>
              <a:rPr lang="nb-NO" sz="9600" dirty="0" err="1" smtClean="0"/>
              <a:t>tüdruku</a:t>
            </a:r>
            <a:r>
              <a:rPr lang="nb-NO" sz="9600" dirty="0" smtClean="0"/>
              <a:t> </a:t>
            </a:r>
            <a:r>
              <a:rPr lang="nb-NO" sz="9600" dirty="0" err="1" smtClean="0"/>
              <a:t>juhtum</a:t>
            </a:r>
            <a:endParaRPr lang="nb-NO" sz="9600" dirty="0" smtClean="0"/>
          </a:p>
          <a:p>
            <a:endParaRPr lang="nb-NO" sz="9600" dirty="0" smtClean="0"/>
          </a:p>
          <a:p>
            <a:endParaRPr lang="nb-NO" dirty="0" smtClean="0"/>
          </a:p>
          <a:p>
            <a:pPr>
              <a:buNone/>
            </a:pPr>
            <a:r>
              <a:rPr lang="nb-NO" dirty="0" smtClean="0"/>
              <a:t>                 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r>
              <a:rPr lang="nb-NO" sz="2400" dirty="0" err="1" smtClean="0"/>
              <a:t>Pidevas</a:t>
            </a:r>
            <a:r>
              <a:rPr lang="nb-NO" sz="2400" dirty="0" smtClean="0"/>
              <a:t> </a:t>
            </a:r>
            <a:r>
              <a:rPr lang="nb-NO" sz="2400" dirty="0" err="1" smtClean="0"/>
              <a:t>stressi</a:t>
            </a:r>
            <a:r>
              <a:rPr lang="nb-NO" sz="2400" dirty="0" smtClean="0"/>
              <a:t> </a:t>
            </a:r>
            <a:r>
              <a:rPr lang="nb-NO" sz="2400" dirty="0" err="1" smtClean="0"/>
              <a:t>ootuses</a:t>
            </a:r>
            <a:r>
              <a:rPr lang="nb-NO" sz="2400" dirty="0" smtClean="0"/>
              <a:t>, </a:t>
            </a:r>
            <a:r>
              <a:rPr lang="nb-NO" sz="2400" dirty="0" err="1" smtClean="0"/>
              <a:t>areneb</a:t>
            </a:r>
            <a:r>
              <a:rPr lang="nb-NO" sz="2400" dirty="0" smtClean="0"/>
              <a:t> </a:t>
            </a:r>
            <a:r>
              <a:rPr lang="nb-NO" sz="2400" dirty="0" err="1" smtClean="0"/>
              <a:t>lapsel</a:t>
            </a:r>
            <a:r>
              <a:rPr lang="nb-NO" sz="2400" dirty="0" smtClean="0"/>
              <a:t> </a:t>
            </a:r>
            <a:r>
              <a:rPr lang="nb-NO" sz="2400" dirty="0" err="1" smtClean="0"/>
              <a:t>välja</a:t>
            </a:r>
            <a:r>
              <a:rPr lang="nb-NO" sz="2400" dirty="0" smtClean="0"/>
              <a:t> </a:t>
            </a:r>
            <a:r>
              <a:rPr lang="nb-NO" sz="2400" b="1" dirty="0" err="1" smtClean="0"/>
              <a:t>eriline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ellujäämisoskus</a:t>
            </a:r>
            <a:r>
              <a:rPr lang="nb-NO" sz="2400" dirty="0" smtClean="0"/>
              <a:t> – </a:t>
            </a:r>
            <a:r>
              <a:rPr lang="nb-NO" sz="2400" dirty="0" err="1" smtClean="0"/>
              <a:t>teada</a:t>
            </a:r>
            <a:r>
              <a:rPr lang="nb-NO" sz="2400" dirty="0" smtClean="0"/>
              <a:t> </a:t>
            </a:r>
            <a:r>
              <a:rPr lang="nb-NO" sz="2400" dirty="0" err="1" smtClean="0"/>
              <a:t>igal</a:t>
            </a:r>
            <a:r>
              <a:rPr lang="nb-NO" sz="2400" dirty="0" smtClean="0"/>
              <a:t> </a:t>
            </a:r>
            <a:r>
              <a:rPr lang="nb-NO" sz="2400" dirty="0" err="1" smtClean="0"/>
              <a:t>hetkel</a:t>
            </a:r>
            <a:r>
              <a:rPr lang="nb-NO" sz="2400" dirty="0" smtClean="0"/>
              <a:t>, kui </a:t>
            </a:r>
            <a:r>
              <a:rPr lang="nb-NO" sz="2400" dirty="0" err="1" smtClean="0"/>
              <a:t>lähedal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vägivallategu</a:t>
            </a:r>
            <a:r>
              <a:rPr lang="nb-NO" sz="2400" dirty="0" smtClean="0"/>
              <a:t> ja </a:t>
            </a:r>
            <a:r>
              <a:rPr lang="nb-NO" sz="2400" dirty="0" err="1" smtClean="0"/>
              <a:t>millises</a:t>
            </a:r>
            <a:r>
              <a:rPr lang="nb-NO" sz="2400" dirty="0" smtClean="0"/>
              <a:t> </a:t>
            </a:r>
            <a:r>
              <a:rPr lang="nb-NO" sz="2400" dirty="0" err="1" smtClean="0"/>
              <a:t>emotsionaalses</a:t>
            </a:r>
            <a:r>
              <a:rPr lang="nb-NO" sz="2400" dirty="0" smtClean="0"/>
              <a:t> </a:t>
            </a:r>
            <a:r>
              <a:rPr lang="nb-NO" sz="2400" dirty="0" err="1" smtClean="0"/>
              <a:t>seisus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ema</a:t>
            </a:r>
            <a:r>
              <a:rPr lang="nb-NO" sz="2400" dirty="0" smtClean="0"/>
              <a:t> – selle </a:t>
            </a:r>
            <a:r>
              <a:rPr lang="nb-NO" sz="2400" dirty="0" err="1" smtClean="0"/>
              <a:t>peale</a:t>
            </a:r>
            <a:r>
              <a:rPr lang="nb-NO" sz="2400" dirty="0" smtClean="0"/>
              <a:t> </a:t>
            </a:r>
            <a:r>
              <a:rPr lang="nb-NO" sz="2400" dirty="0" err="1" smtClean="0"/>
              <a:t>läheb</a:t>
            </a:r>
            <a:r>
              <a:rPr lang="nb-NO" sz="2400" dirty="0" smtClean="0"/>
              <a:t> </a:t>
            </a:r>
            <a:r>
              <a:rPr lang="nb-NO" sz="2400" dirty="0" err="1" smtClean="0"/>
              <a:t>lapsel</a:t>
            </a:r>
            <a:r>
              <a:rPr lang="nb-NO" sz="2400" dirty="0" smtClean="0"/>
              <a:t> </a:t>
            </a:r>
            <a:r>
              <a:rPr lang="nb-NO" sz="2400" dirty="0" err="1" smtClean="0"/>
              <a:t>kogu</a:t>
            </a:r>
            <a:r>
              <a:rPr lang="nb-NO" sz="2400" dirty="0" smtClean="0"/>
              <a:t> </a:t>
            </a:r>
            <a:r>
              <a:rPr lang="nb-NO" sz="2400" dirty="0" err="1" smtClean="0"/>
              <a:t>jõud</a:t>
            </a:r>
            <a:r>
              <a:rPr lang="nb-NO" sz="2400" dirty="0" smtClean="0"/>
              <a:t>, </a:t>
            </a:r>
            <a:r>
              <a:rPr lang="nb-NO" sz="2400" dirty="0" err="1" smtClean="0"/>
              <a:t>mis</a:t>
            </a:r>
            <a:r>
              <a:rPr lang="nb-NO" sz="2400" dirty="0" smtClean="0"/>
              <a:t> </a:t>
            </a:r>
            <a:r>
              <a:rPr lang="nb-NO" sz="2400" dirty="0" err="1" smtClean="0"/>
              <a:t>oleks</a:t>
            </a:r>
            <a:r>
              <a:rPr lang="nb-NO" sz="2400" dirty="0" smtClean="0"/>
              <a:t> </a:t>
            </a:r>
            <a:r>
              <a:rPr lang="nb-NO" sz="2400" dirty="0" err="1" smtClean="0"/>
              <a:t>vajalik</a:t>
            </a:r>
            <a:r>
              <a:rPr lang="nb-NO" sz="2400" dirty="0" smtClean="0"/>
              <a:t>  enda </a:t>
            </a:r>
            <a:r>
              <a:rPr lang="nb-NO" sz="2400" dirty="0" err="1" smtClean="0"/>
              <a:t>kasvuks</a:t>
            </a:r>
            <a:r>
              <a:rPr lang="nb-NO" sz="2400" dirty="0" smtClean="0"/>
              <a:t> ja </a:t>
            </a:r>
            <a:r>
              <a:rPr lang="nb-NO" sz="2400" dirty="0" err="1" smtClean="0"/>
              <a:t>organite</a:t>
            </a:r>
            <a:r>
              <a:rPr lang="nb-NO" sz="2400" dirty="0" smtClean="0"/>
              <a:t> </a:t>
            </a:r>
            <a:r>
              <a:rPr lang="nb-NO" sz="2400" dirty="0" err="1" smtClean="0"/>
              <a:t>arenguks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r>
              <a:rPr lang="nb-NO" sz="2400" dirty="0" err="1" smtClean="0"/>
              <a:t>Tekib</a:t>
            </a:r>
            <a:r>
              <a:rPr lang="nb-NO" sz="2400" dirty="0" smtClean="0"/>
              <a:t> </a:t>
            </a:r>
            <a:r>
              <a:rPr lang="nb-NO" sz="2400" b="1" dirty="0" err="1" smtClean="0"/>
              <a:t>lojaalsuskonflikt</a:t>
            </a:r>
            <a:r>
              <a:rPr lang="nb-NO" sz="2400" dirty="0" smtClean="0"/>
              <a:t>, </a:t>
            </a:r>
            <a:r>
              <a:rPr lang="nb-NO" sz="2400" dirty="0" err="1" smtClean="0"/>
              <a:t>mis</a:t>
            </a:r>
            <a:r>
              <a:rPr lang="nb-NO" sz="2400" dirty="0" smtClean="0"/>
              <a:t> </a:t>
            </a:r>
            <a:r>
              <a:rPr lang="nb-NO" sz="2400" dirty="0" err="1" smtClean="0"/>
              <a:t>tekitab</a:t>
            </a:r>
            <a:r>
              <a:rPr lang="nb-NO" sz="2400" dirty="0" smtClean="0"/>
              <a:t> </a:t>
            </a:r>
            <a:r>
              <a:rPr lang="nb-NO" sz="2400" b="1" dirty="0" err="1" smtClean="0"/>
              <a:t>süütunde</a:t>
            </a:r>
            <a:r>
              <a:rPr lang="nb-NO" sz="2400" dirty="0" smtClean="0"/>
              <a:t>. </a:t>
            </a:r>
            <a:r>
              <a:rPr lang="et-EE" sz="2400" dirty="0" smtClean="0"/>
              <a:t>See segadus muudab ta koduta hingeks, kes ei suuda sõlmida lähedasi suhteid. Kõik, mis on tunnetega seotud, tundub talle valus. Väljapääsuks on </a:t>
            </a:r>
            <a:r>
              <a:rPr lang="et-EE" sz="2400" b="1" dirty="0" smtClean="0"/>
              <a:t>vältida ning karta kõiki tundeid</a:t>
            </a:r>
            <a:r>
              <a:rPr lang="et-EE" sz="2400" dirty="0" smtClean="0"/>
              <a:t>. </a:t>
            </a:r>
          </a:p>
          <a:p>
            <a:endParaRPr lang="nb-NO" sz="2400" dirty="0" smtClean="0"/>
          </a:p>
          <a:p>
            <a:r>
              <a:rPr lang="nb-NO" sz="2400" dirty="0" smtClean="0"/>
              <a:t>Laps </a:t>
            </a:r>
            <a:r>
              <a:rPr lang="nb-NO" sz="2400" dirty="0" err="1" smtClean="0"/>
              <a:t>kaotab</a:t>
            </a:r>
            <a:r>
              <a:rPr lang="nb-NO" sz="2400" dirty="0" smtClean="0"/>
              <a:t> </a:t>
            </a:r>
            <a:r>
              <a:rPr lang="nb-NO" sz="2400" dirty="0" err="1" smtClean="0"/>
              <a:t>kõige</a:t>
            </a:r>
            <a:r>
              <a:rPr lang="nb-NO" sz="2400" dirty="0" smtClean="0"/>
              <a:t> </a:t>
            </a:r>
            <a:r>
              <a:rPr lang="nb-NO" sz="2400" dirty="0" err="1" smtClean="0"/>
              <a:t>olulisema</a:t>
            </a:r>
            <a:r>
              <a:rPr lang="nb-NO" sz="2400" dirty="0" smtClean="0"/>
              <a:t> – </a:t>
            </a:r>
            <a:r>
              <a:rPr lang="nb-NO" sz="2400" b="1" dirty="0" err="1" smtClean="0"/>
              <a:t>usalduse</a:t>
            </a:r>
            <a:r>
              <a:rPr lang="nb-NO" sz="2400" dirty="0" smtClean="0"/>
              <a:t> </a:t>
            </a:r>
            <a:r>
              <a:rPr lang="nb-NO" sz="2400" dirty="0" err="1" smtClean="0"/>
              <a:t>oma</a:t>
            </a:r>
            <a:r>
              <a:rPr lang="nb-NO" sz="2400" dirty="0" smtClean="0"/>
              <a:t> </a:t>
            </a:r>
            <a:r>
              <a:rPr lang="nb-NO" sz="2400" dirty="0" err="1" smtClean="0"/>
              <a:t>lähedaste</a:t>
            </a:r>
            <a:r>
              <a:rPr lang="nb-NO" sz="2400" dirty="0" smtClean="0"/>
              <a:t> </a:t>
            </a:r>
            <a:r>
              <a:rPr lang="nb-NO" sz="2400" dirty="0" err="1" smtClean="0"/>
              <a:t>suhtes</a:t>
            </a:r>
            <a:r>
              <a:rPr lang="nb-NO" sz="2400" dirty="0" smtClean="0"/>
              <a:t>. </a:t>
            </a:r>
            <a:r>
              <a:rPr lang="nb-NO" sz="2400" b="1" dirty="0" err="1" smtClean="0"/>
              <a:t>Kaotab</a:t>
            </a:r>
            <a:r>
              <a:rPr lang="nb-NO" sz="2400" b="1" dirty="0" smtClean="0"/>
              <a:t>  </a:t>
            </a:r>
            <a:r>
              <a:rPr lang="nb-NO" sz="2400" b="1" dirty="0" err="1" smtClean="0"/>
              <a:t>turvatunde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ning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usalduse</a:t>
            </a:r>
            <a:r>
              <a:rPr lang="nb-NO" sz="2400" b="1" dirty="0" smtClean="0"/>
              <a:t> ka </a:t>
            </a:r>
            <a:r>
              <a:rPr lang="nb-NO" sz="2400" b="1" dirty="0" err="1" smtClean="0"/>
              <a:t>maailma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suhtes</a:t>
            </a:r>
            <a:r>
              <a:rPr lang="nb-NO" sz="2400" b="1" dirty="0" smtClean="0"/>
              <a:t>.</a:t>
            </a:r>
            <a:endParaRPr lang="cs-CZ" sz="2400" b="1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 smtClean="0"/>
              <a:t>Vägivallast tekkinud traumal on väga suur mõju </a:t>
            </a:r>
            <a:r>
              <a:rPr lang="cs-CZ" sz="4000" b="1" dirty="0" smtClean="0"/>
              <a:t>lapse aju</a:t>
            </a:r>
            <a:r>
              <a:rPr lang="cs-CZ" sz="4000" dirty="0" smtClean="0"/>
              <a:t> normaalsele arengule, aju keemiale ja närvisüsteemile: väheneb mälu-, tähelepanuvõime ning  tunnete reguleerimisvõime</a:t>
            </a:r>
            <a:r>
              <a:rPr lang="et-EE" sz="4000" dirty="0" smtClean="0"/>
              <a:t>.</a:t>
            </a:r>
            <a:endParaRPr lang="cs-CZ" sz="4000" dirty="0" smtClean="0"/>
          </a:p>
          <a:p>
            <a:pPr>
              <a:buFontTx/>
              <a:buChar char="•"/>
            </a:pPr>
            <a:endParaRPr lang="et-EE" sz="4000" b="1" dirty="0" smtClean="0"/>
          </a:p>
          <a:p>
            <a:pPr>
              <a:buFontTx/>
              <a:buChar char="•"/>
            </a:pPr>
            <a:r>
              <a:rPr lang="et-EE" sz="4000" b="1" dirty="0" smtClean="0"/>
              <a:t>Füüsilised haigused </a:t>
            </a:r>
            <a:r>
              <a:rPr lang="et-EE" sz="4000" dirty="0" smtClean="0"/>
              <a:t>on psüühikaga seotud. Ebaturvalise keskkonna mõjul avalduvad lastel sageli kroonilised haigused: reuma, astma, liigesehaigused, psoriaas.</a:t>
            </a:r>
          </a:p>
          <a:p>
            <a:pPr>
              <a:buFontTx/>
              <a:buChar char="•"/>
            </a:pPr>
            <a:endParaRPr lang="et-EE" sz="4000" dirty="0" smtClean="0"/>
          </a:p>
          <a:p>
            <a:pPr>
              <a:buFontTx/>
              <a:buChar char="•"/>
            </a:pPr>
            <a:r>
              <a:rPr lang="et-EE" sz="4000" b="1" dirty="0" smtClean="0"/>
              <a:t>Psüühilised haigused </a:t>
            </a:r>
            <a:r>
              <a:rPr lang="et-EE" sz="4000" dirty="0" smtClean="0"/>
              <a:t>hilisemas eas: isiksushäire, depressioon, skisofreenia, toitumishäired jm. </a:t>
            </a:r>
            <a:endParaRPr lang="cs-CZ" sz="4000" dirty="0" smtClean="0"/>
          </a:p>
          <a:p>
            <a:pPr>
              <a:buNone/>
            </a:pPr>
            <a:r>
              <a:rPr lang="cs-CZ" sz="4000" dirty="0" smtClean="0"/>
              <a:t> </a:t>
            </a:r>
          </a:p>
          <a:p>
            <a:r>
              <a:rPr lang="cs-CZ" sz="4000" b="1" dirty="0" smtClean="0"/>
              <a:t>Mida noorem on laps ja mida kauem on  trauma kestnud, seda suurem on kahjustus</a:t>
            </a:r>
            <a:r>
              <a:rPr lang="et-EE" sz="4000" b="1" dirty="0" smtClean="0"/>
              <a:t>.</a:t>
            </a:r>
            <a:endParaRPr lang="cs-CZ" sz="4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KOLELUGU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25000" lnSpcReduction="20000"/>
          </a:bodyPr>
          <a:lstStyle/>
          <a:p>
            <a:r>
              <a:rPr lang="et-EE" sz="7200" dirty="0" smtClean="0">
                <a:solidFill>
                  <a:srgbClr val="000000"/>
                </a:solidFill>
              </a:rPr>
              <a:t>2015 a -  </a:t>
            </a:r>
            <a:r>
              <a:rPr lang="et-EE" sz="7200" dirty="0">
                <a:solidFill>
                  <a:srgbClr val="000000"/>
                </a:solidFill>
              </a:rPr>
              <a:t>500 registreeritud seksuaalkuritegu, millest last kahjustavad seksuaalkuriteod moodustasid 85</a:t>
            </a:r>
            <a:r>
              <a:rPr lang="et-EE" sz="7200" dirty="0" smtClean="0">
                <a:solidFill>
                  <a:srgbClr val="000000"/>
                </a:solidFill>
              </a:rPr>
              <a:t>%!</a:t>
            </a:r>
            <a:br>
              <a:rPr lang="et-EE" sz="7200" dirty="0" smtClean="0">
                <a:solidFill>
                  <a:srgbClr val="000000"/>
                </a:solidFill>
              </a:rPr>
            </a:br>
            <a:endParaRPr lang="et-EE" sz="7200" dirty="0">
              <a:solidFill>
                <a:srgbClr val="000000"/>
              </a:solidFill>
            </a:endParaRPr>
          </a:p>
          <a:p>
            <a:r>
              <a:rPr lang="et-EE" sz="7200" b="1" dirty="0" smtClean="0">
                <a:solidFill>
                  <a:srgbClr val="FF0000"/>
                </a:solidFill>
              </a:rPr>
              <a:t>2016 a -  </a:t>
            </a:r>
            <a:r>
              <a:rPr lang="et-EE" sz="7200" b="1" dirty="0">
                <a:solidFill>
                  <a:srgbClr val="FF0000"/>
                </a:solidFill>
              </a:rPr>
              <a:t>481 registreeritud seksuaalkuritegu, millest last kahjustavad seksuaalkuriteod moodustasid 90</a:t>
            </a:r>
            <a:r>
              <a:rPr lang="et-EE" sz="7200" b="1" dirty="0" smtClean="0">
                <a:solidFill>
                  <a:srgbClr val="FF0000"/>
                </a:solidFill>
              </a:rPr>
              <a:t>%!</a:t>
            </a:r>
            <a:br>
              <a:rPr lang="et-EE" sz="7200" b="1" dirty="0" smtClean="0">
                <a:solidFill>
                  <a:srgbClr val="FF0000"/>
                </a:solidFill>
              </a:rPr>
            </a:br>
            <a:endParaRPr lang="et-EE" sz="7200" b="1" dirty="0">
              <a:solidFill>
                <a:srgbClr val="FF0000"/>
              </a:solidFill>
            </a:endParaRPr>
          </a:p>
          <a:p>
            <a:r>
              <a:rPr lang="et-EE" sz="7200" dirty="0" smtClean="0">
                <a:solidFill>
                  <a:srgbClr val="000000"/>
                </a:solidFill>
              </a:rPr>
              <a:t>Vägistamisjuhtumeid</a:t>
            </a:r>
          </a:p>
          <a:p>
            <a:pPr marL="0" indent="0">
              <a:buNone/>
            </a:pPr>
            <a:r>
              <a:rPr lang="et-EE" sz="7200" dirty="0" smtClean="0">
                <a:solidFill>
                  <a:srgbClr val="000000"/>
                </a:solidFill>
              </a:rPr>
              <a:t>	-  2015 : 161</a:t>
            </a:r>
            <a:r>
              <a:rPr lang="et-EE" sz="7200" dirty="0">
                <a:solidFill>
                  <a:srgbClr val="000000"/>
                </a:solidFill>
              </a:rPr>
              <a:t>, </a:t>
            </a:r>
            <a:r>
              <a:rPr lang="et-EE" sz="7200" dirty="0" smtClean="0">
                <a:solidFill>
                  <a:srgbClr val="000000"/>
                </a:solidFill>
              </a:rPr>
              <a:t>neist 85 pandi toime alaealise vastu</a:t>
            </a:r>
          </a:p>
          <a:p>
            <a:pPr marL="0" indent="0">
              <a:buNone/>
            </a:pPr>
            <a:r>
              <a:rPr lang="et-EE" sz="7200" dirty="0">
                <a:solidFill>
                  <a:srgbClr val="000000"/>
                </a:solidFill>
              </a:rPr>
              <a:t>	</a:t>
            </a:r>
            <a:r>
              <a:rPr lang="et-EE" sz="7200" dirty="0" smtClean="0">
                <a:solidFill>
                  <a:srgbClr val="000000"/>
                </a:solidFill>
              </a:rPr>
              <a:t>- </a:t>
            </a:r>
            <a:r>
              <a:rPr lang="fi-FI" sz="7200" b="1" dirty="0" smtClean="0">
                <a:solidFill>
                  <a:srgbClr val="FF0000"/>
                </a:solidFill>
              </a:rPr>
              <a:t>2016 </a:t>
            </a:r>
            <a:r>
              <a:rPr lang="et-EE" sz="7200" b="1" dirty="0" smtClean="0">
                <a:solidFill>
                  <a:srgbClr val="FF0000"/>
                </a:solidFill>
              </a:rPr>
              <a:t>: </a:t>
            </a:r>
            <a:r>
              <a:rPr lang="fi-FI" sz="7200" b="1" dirty="0" smtClean="0">
                <a:solidFill>
                  <a:srgbClr val="FF0000"/>
                </a:solidFill>
              </a:rPr>
              <a:t>152</a:t>
            </a:r>
            <a:r>
              <a:rPr lang="fi-FI" sz="7200" b="1" dirty="0">
                <a:solidFill>
                  <a:srgbClr val="FF0000"/>
                </a:solidFill>
              </a:rPr>
              <a:t>, neist 91 pandi toime alaealise </a:t>
            </a:r>
            <a:r>
              <a:rPr lang="fi-FI" sz="7200" b="1" dirty="0" smtClean="0">
                <a:solidFill>
                  <a:srgbClr val="FF0000"/>
                </a:solidFill>
              </a:rPr>
              <a:t>vastu</a:t>
            </a:r>
            <a:r>
              <a:rPr lang="et-EE" sz="7200" b="1" dirty="0" smtClean="0">
                <a:solidFill>
                  <a:srgbClr val="FF0000"/>
                </a:solidFill>
              </a:rPr>
              <a:t/>
            </a:r>
            <a:br>
              <a:rPr lang="et-EE" sz="7200" b="1" dirty="0" smtClean="0">
                <a:solidFill>
                  <a:srgbClr val="FF0000"/>
                </a:solidFill>
              </a:rPr>
            </a:br>
            <a:endParaRPr lang="fi-FI" sz="7200" b="1" dirty="0">
              <a:solidFill>
                <a:srgbClr val="FF0000"/>
              </a:solidFill>
            </a:endParaRPr>
          </a:p>
          <a:p>
            <a:r>
              <a:rPr lang="et-EE" sz="7200" dirty="0" smtClean="0">
                <a:solidFill>
                  <a:srgbClr val="000000"/>
                </a:solidFill>
              </a:rPr>
              <a:t>Täisealise </a:t>
            </a:r>
            <a:r>
              <a:rPr lang="et-EE" sz="7200" dirty="0">
                <a:solidFill>
                  <a:srgbClr val="000000"/>
                </a:solidFill>
              </a:rPr>
              <a:t>isiku poolt </a:t>
            </a:r>
            <a:r>
              <a:rPr lang="et-EE" sz="7200" b="1" dirty="0">
                <a:solidFill>
                  <a:srgbClr val="000000"/>
                </a:solidFill>
              </a:rPr>
              <a:t>noorema kui neljateistaastase isikuga suguühtesse astumine </a:t>
            </a:r>
            <a:r>
              <a:rPr lang="et-EE" sz="7200" dirty="0">
                <a:solidFill>
                  <a:srgbClr val="000000"/>
                </a:solidFill>
              </a:rPr>
              <a:t>või muu sugulise iseloomuga </a:t>
            </a:r>
            <a:r>
              <a:rPr lang="et-EE" sz="7200" dirty="0" smtClean="0">
                <a:solidFill>
                  <a:srgbClr val="000000"/>
                </a:solidFill>
              </a:rPr>
              <a:t>tegu:</a:t>
            </a:r>
            <a:endParaRPr lang="et-EE" sz="7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t-EE" sz="7200" dirty="0" smtClean="0">
                <a:solidFill>
                  <a:srgbClr val="000000"/>
                </a:solidFill>
              </a:rPr>
              <a:t>	- 2015: 30</a:t>
            </a:r>
            <a:endParaRPr lang="et-EE" sz="7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t-EE" sz="7200" dirty="0" smtClean="0">
                <a:solidFill>
                  <a:srgbClr val="000000"/>
                </a:solidFill>
                <a:latin typeface="Arial"/>
              </a:rPr>
              <a:t>	- </a:t>
            </a:r>
            <a:r>
              <a:rPr lang="et-EE" sz="7200" b="1" dirty="0" smtClean="0">
                <a:solidFill>
                  <a:srgbClr val="FF0000"/>
                </a:solidFill>
              </a:rPr>
              <a:t>2016: 56!</a:t>
            </a:r>
            <a:br>
              <a:rPr lang="et-EE" sz="7200" b="1" dirty="0" smtClean="0">
                <a:solidFill>
                  <a:srgbClr val="FF0000"/>
                </a:solidFill>
              </a:rPr>
            </a:br>
            <a:endParaRPr lang="et-EE" sz="7200" b="1" dirty="0">
              <a:solidFill>
                <a:srgbClr val="FF0000"/>
              </a:solidFill>
            </a:endParaRPr>
          </a:p>
          <a:p>
            <a:r>
              <a:rPr lang="et-EE" sz="7200" dirty="0" smtClean="0">
                <a:solidFill>
                  <a:srgbClr val="000000"/>
                </a:solidFill>
              </a:rPr>
              <a:t>Vanema</a:t>
            </a:r>
            <a:r>
              <a:rPr lang="et-EE" sz="7200" dirty="0">
                <a:solidFill>
                  <a:srgbClr val="000000"/>
                </a:solidFill>
              </a:rPr>
              <a:t>, vanema õigustega isiku või vanavanema poolt lapse või lapselapsega suguühtesse astumine või muu sugulise iseloomuga tegu</a:t>
            </a:r>
          </a:p>
          <a:p>
            <a:pPr marL="0" indent="0">
              <a:buNone/>
            </a:pPr>
            <a:r>
              <a:rPr lang="et-EE" sz="7200" dirty="0" smtClean="0">
                <a:solidFill>
                  <a:srgbClr val="000000"/>
                </a:solidFill>
                <a:latin typeface="Arial"/>
              </a:rPr>
              <a:t>	- </a:t>
            </a:r>
            <a:r>
              <a:rPr lang="et-EE" sz="7200" dirty="0" smtClean="0">
                <a:solidFill>
                  <a:srgbClr val="000000"/>
                </a:solidFill>
              </a:rPr>
              <a:t>2015: 14</a:t>
            </a:r>
            <a:endParaRPr lang="et-EE" sz="7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t-EE" sz="7200" dirty="0" smtClean="0">
                <a:solidFill>
                  <a:srgbClr val="000000"/>
                </a:solidFill>
                <a:latin typeface="Arial"/>
              </a:rPr>
              <a:t>	- </a:t>
            </a:r>
            <a:r>
              <a:rPr lang="et-EE" sz="7200" b="1" dirty="0" smtClean="0">
                <a:solidFill>
                  <a:srgbClr val="FF0000"/>
                </a:solidFill>
              </a:rPr>
              <a:t>2016:  6</a:t>
            </a:r>
            <a:endParaRPr lang="et-EE" sz="7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t-EE" sz="5600" dirty="0"/>
              <a:t>Punases trükis mitteametlikud andmed! Kuritegevus Eestis 2015. Justiitsministeerium, 2016. Internetis kättesaadav: http://www.kriminaalpoliitika.ee/sites/krimipoliitika/files/elfinder/dokumendid/kuritegevus_eestis_2015.pdf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KOLELUGU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 smtClean="0"/>
              <a:t>32</a:t>
            </a:r>
            <a:r>
              <a:rPr lang="fi-FI" b="1" dirty="0"/>
              <a:t>% </a:t>
            </a:r>
            <a:r>
              <a:rPr lang="fi-FI" dirty="0" smtClean="0"/>
              <a:t>15-19</a:t>
            </a:r>
            <a:r>
              <a:rPr lang="et-EE" dirty="0" smtClean="0"/>
              <a:t> </a:t>
            </a:r>
            <a:r>
              <a:rPr lang="fi-FI" dirty="0" smtClean="0"/>
              <a:t>aastastest </a:t>
            </a:r>
            <a:r>
              <a:rPr lang="fi-FI" dirty="0"/>
              <a:t>noortest on kogenud seksuaalset </a:t>
            </a:r>
            <a:r>
              <a:rPr lang="fi-FI" dirty="0" smtClean="0"/>
              <a:t>väärkohtlemist</a:t>
            </a:r>
            <a:r>
              <a:rPr lang="et-EE" dirty="0" smtClean="0"/>
              <a:t/>
            </a:r>
            <a:br>
              <a:rPr lang="et-EE" dirty="0" smtClean="0"/>
            </a:b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S</a:t>
            </a:r>
            <a:r>
              <a:rPr lang="sv-SE" dirty="0" smtClean="0"/>
              <a:t>eksuaalvägivalda </a:t>
            </a:r>
            <a:r>
              <a:rPr lang="sv-SE" dirty="0"/>
              <a:t>on kogenud </a:t>
            </a:r>
            <a:r>
              <a:rPr lang="sv-SE" b="1" dirty="0">
                <a:solidFill>
                  <a:srgbClr val="FF0000"/>
                </a:solidFill>
              </a:rPr>
              <a:t>iga kümnes </a:t>
            </a:r>
            <a:r>
              <a:rPr lang="sv-SE" b="1" dirty="0" smtClean="0">
                <a:solidFill>
                  <a:srgbClr val="FF0000"/>
                </a:solidFill>
              </a:rPr>
              <a:t>noor</a:t>
            </a:r>
            <a:r>
              <a:rPr lang="et-EE" dirty="0" smtClean="0"/>
              <a:t/>
            </a:r>
            <a:br>
              <a:rPr lang="et-EE" dirty="0" smtClean="0"/>
            </a:b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I</a:t>
            </a:r>
            <a:r>
              <a:rPr lang="fi-FI" dirty="0" smtClean="0"/>
              <a:t>ga </a:t>
            </a:r>
            <a:r>
              <a:rPr lang="fi-FI" dirty="0"/>
              <a:t>kuues noor oli juhtumi ajal alla </a:t>
            </a:r>
            <a:r>
              <a:rPr lang="fi-FI" dirty="0" smtClean="0"/>
              <a:t>14aastane</a:t>
            </a:r>
            <a:r>
              <a:rPr lang="et-EE" dirty="0" smtClean="0"/>
              <a:t/>
            </a:r>
            <a:br>
              <a:rPr lang="et-EE" dirty="0" smtClean="0"/>
            </a:b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et-EE" dirty="0" smtClean="0"/>
              <a:t>Eestis on 0-14 aastaseid seksuaalselt väärkoheldud lapsi registreeritud suhtearvuna 0,06</a:t>
            </a:r>
            <a:r>
              <a:rPr lang="et-EE" dirty="0"/>
              <a:t>% </a:t>
            </a:r>
            <a:r>
              <a:rPr lang="et-EE" dirty="0" smtClean="0"/>
              <a:t>elanikkonnast</a:t>
            </a:r>
            <a:br>
              <a:rPr lang="et-EE" dirty="0" smtClean="0"/>
            </a:br>
            <a:endParaRPr lang="et-EE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Euroopa </a:t>
            </a:r>
            <a:r>
              <a:rPr lang="fi-FI" dirty="0"/>
              <a:t>Nõukogu hinnangul on laste seksuaalse väärkohtlemise levimus Euroopas keskmiselt 10</a:t>
            </a:r>
            <a:r>
              <a:rPr lang="fi-FI" dirty="0" smtClean="0"/>
              <a:t>%</a:t>
            </a:r>
            <a:r>
              <a:rPr lang="et-EE" dirty="0" smtClean="0"/>
              <a:t/>
            </a:r>
            <a:br>
              <a:rPr lang="et-EE" dirty="0" smtClean="0"/>
            </a:b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O</a:t>
            </a:r>
            <a:r>
              <a:rPr lang="fi-FI" dirty="0" smtClean="0"/>
              <a:t>lemasolev </a:t>
            </a:r>
            <a:r>
              <a:rPr lang="fi-FI" dirty="0"/>
              <a:t>süsteem ei suuda Eestis neid lapsi </a:t>
            </a:r>
            <a:r>
              <a:rPr lang="fi-FI" dirty="0" smtClean="0"/>
              <a:t>tuvastada</a:t>
            </a:r>
            <a:endParaRPr lang="fi-FI" dirty="0"/>
          </a:p>
          <a:p>
            <a:endParaRPr lang="et-EE" dirty="0"/>
          </a:p>
          <a:p>
            <a:pPr marL="0" indent="0">
              <a:buNone/>
            </a:pPr>
            <a:r>
              <a:rPr lang="et-EE" sz="2000" dirty="0"/>
              <a:t>Allikad: Tartu Ülikool, Laste ja noorte seksuaalse väärkohtlemise uuring, 2015, lk 6, 7. Internetis kättesaadav: http://www.kriminaalpoliitika.ee/sites/www.kriminaalpoliitika.ee/files/elfinder/dokumendid/raport.pdf http://www.coe.int/t/dg3/children/1in5/WhatWeKnow/Publication_en.asp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Koos õppimine ja kogemuste vahetamine on oluline!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3236" y="1124744"/>
            <a:ext cx="5732940" cy="762825"/>
          </a:xfrm>
        </p:spPr>
        <p:txBody>
          <a:bodyPr>
            <a:normAutofit/>
          </a:bodyPr>
          <a:lstStyle/>
          <a:p>
            <a:r>
              <a:rPr lang="et-EE" dirty="0" smtClean="0"/>
              <a:t>	Norrakad inspireerivad eestlasi: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3236" y="1887569"/>
            <a:ext cx="8229600" cy="463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Inger-</a:t>
            </a:r>
            <a:r>
              <a:rPr lang="en-GB" dirty="0" err="1"/>
              <a:t>Lise</a:t>
            </a:r>
            <a:r>
              <a:rPr lang="en-GB" dirty="0"/>
              <a:t> </a:t>
            </a:r>
            <a:r>
              <a:rPr lang="en-GB" dirty="0" err="1" smtClean="0"/>
              <a:t>Walmsness</a:t>
            </a:r>
            <a:r>
              <a:rPr lang="en-GB" dirty="0" smtClean="0"/>
              <a:t>-Larsen</a:t>
            </a:r>
            <a:r>
              <a:rPr lang="et-EE" dirty="0"/>
              <a:t> </a:t>
            </a:r>
            <a:r>
              <a:rPr lang="et-EE" dirty="0" smtClean="0"/>
              <a:t>ja Oslo Kriisikeskus inspireerisid meid </a:t>
            </a:r>
            <a:r>
              <a:rPr lang="et-EE" b="1" dirty="0" smtClean="0">
                <a:solidFill>
                  <a:srgbClr val="FF0000"/>
                </a:solidFill>
              </a:rPr>
              <a:t>animafilmiga „Sinna Mann“ </a:t>
            </a:r>
            <a:r>
              <a:rPr lang="et-EE" dirty="0" smtClean="0"/>
              <a:t>(„Vihane mees“).</a:t>
            </a:r>
          </a:p>
          <a:p>
            <a:pPr marL="0" indent="0">
              <a:buNone/>
            </a:pPr>
            <a:r>
              <a:rPr lang="et-EE" b="1" dirty="0" smtClean="0"/>
              <a:t>	Eestlased inspireerivad norrakaid:</a:t>
            </a:r>
          </a:p>
          <a:p>
            <a:pPr marL="0" indent="0">
              <a:buNone/>
            </a:pPr>
            <a:r>
              <a:rPr lang="et-EE" dirty="0" smtClean="0"/>
              <a:t>Raamat </a:t>
            </a:r>
            <a:r>
              <a:rPr lang="et-EE" b="1" dirty="0" smtClean="0">
                <a:solidFill>
                  <a:srgbClr val="FF0000"/>
                </a:solidFill>
              </a:rPr>
              <a:t>„Lugu väikesest 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tammepuust, vihast ja 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0000"/>
                </a:solidFill>
              </a:rPr>
              <a:t>varesest“.</a:t>
            </a:r>
          </a:p>
          <a:p>
            <a:pPr marL="0" indent="0">
              <a:buNone/>
            </a:pPr>
            <a:r>
              <a:rPr lang="et-EE" dirty="0" smtClean="0"/>
              <a:t>Maaliteraapia töötuba </a:t>
            </a:r>
          </a:p>
          <a:p>
            <a:pPr marL="0" indent="0">
              <a:buNone/>
            </a:pPr>
            <a:r>
              <a:rPr lang="et-EE" dirty="0" smtClean="0"/>
              <a:t>kunstnik Jarõna Iloga </a:t>
            </a:r>
          </a:p>
          <a:p>
            <a:pPr marL="0" indent="0">
              <a:buNone/>
            </a:pPr>
            <a:r>
              <a:rPr lang="et-EE" dirty="0" smtClean="0"/>
              <a:t>Oslo Kriisikeskuses </a:t>
            </a:r>
          </a:p>
          <a:p>
            <a:pPr marL="0" indent="0">
              <a:buNone/>
            </a:pPr>
            <a:r>
              <a:rPr lang="et-EE" dirty="0" smtClean="0"/>
              <a:t>märtsis 2016.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143B-D348-044F-814E-D7115BB29C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2" descr="C:\Users\user\Documents\Tähtvere Avatud Naistekeskus\Esitlus Norrale\norr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08101"/>
            <a:ext cx="6076059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781" y="0"/>
            <a:ext cx="498821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179512" y="112474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t-EE" dirty="0" smtClean="0">
              <a:solidFill>
                <a:prstClr val="black"/>
              </a:solidFill>
              <a:latin typeface="Lucida Handwriting" panose="03010101010101010101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dirty="0" smtClean="0">
              <a:solidFill>
                <a:prstClr val="black"/>
              </a:solidFill>
              <a:latin typeface="Lucida Handwriting" panose="03010101010101010101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t-EE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Nüüd tean, et kui mul mure on, saan alati kellelegi rääkida.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t-EE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t-EE" dirty="0">
                <a:solidFill>
                  <a:prstClr val="black"/>
                </a:solidFill>
                <a:latin typeface="Lucida Handwriting" panose="03010101010101010101" pitchFamily="66" charset="0"/>
              </a:rPr>
              <a:t>V</a:t>
            </a:r>
            <a:r>
              <a:rPr lang="et-EE" dirty="0" smtClean="0">
                <a:solidFill>
                  <a:prstClr val="black"/>
                </a:solidFill>
                <a:latin typeface="Lucida Handwriting" panose="03010101010101010101" pitchFamily="66" charset="0"/>
              </a:rPr>
              <a:t>õibolla isegi sulle.</a:t>
            </a:r>
            <a:endParaRPr lang="et-EE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465</TotalTime>
  <Words>378</Words>
  <Application>Microsoft Office PowerPoint</Application>
  <PresentationFormat>Ekraaniseanss (4:3)</PresentationFormat>
  <Paragraphs>76</Paragraphs>
  <Slides>11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Handwriting</vt:lpstr>
      <vt:lpstr>Office Theme</vt:lpstr>
      <vt:lpstr>1_Office Theme</vt:lpstr>
      <vt:lpstr>LAPS LÄHISUHTEVÄGIVALLAS</vt:lpstr>
      <vt:lpstr>Keegi ei suuda meile nii palju haiget teha kui meie vanemad – sest nad on meile olulised ja tähtsad.  </vt:lpstr>
      <vt:lpstr>PowerPointi esitlus</vt:lpstr>
      <vt:lpstr>PowerPointi esitlus</vt:lpstr>
      <vt:lpstr>KOLELUGU I</vt:lpstr>
      <vt:lpstr>KOLELUGU II</vt:lpstr>
      <vt:lpstr>PowerPointi esitlus</vt:lpstr>
      <vt:lpstr>Koos õppimine ja kogemuste vahetamine on oluline!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Alari Punning</cp:lastModifiedBy>
  <cp:revision>59</cp:revision>
  <dcterms:created xsi:type="dcterms:W3CDTF">2015-11-30T06:40:14Z</dcterms:created>
  <dcterms:modified xsi:type="dcterms:W3CDTF">2017-03-23T09:42:05Z</dcterms:modified>
</cp:coreProperties>
</file>